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13"/>
  </p:notesMasterIdLst>
  <p:sldIdLst>
    <p:sldId id="256" r:id="rId5"/>
    <p:sldId id="257" r:id="rId6"/>
    <p:sldId id="258" r:id="rId7"/>
    <p:sldId id="259" r:id="rId8"/>
    <p:sldId id="261" r:id="rId9"/>
    <p:sldId id="262" r:id="rId10"/>
    <p:sldId id="263" r:id="rId11"/>
    <p:sldId id="264"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328035823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328035823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f328035823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f328035823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f328035823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f32803582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f32803582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f32803582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f328035823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f328035823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f328035823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f328035823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f328035823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f328035823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328035823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32803582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54" name="Google Shape;54;p13" title="Blue and White Modern Project Overview Presentation (2).png"/>
          <p:cNvPicPr preferRelativeResize="0"/>
          <p:nvPr/>
        </p:nvPicPr>
        <p:blipFill rotWithShape="1">
          <a:blip r:embed="rId4">
            <a:alphaModFix/>
          </a:blip>
          <a:srcRect l="21758" t="10954" r="22482" b="8976"/>
          <a:stretch/>
        </p:blipFill>
        <p:spPr>
          <a:xfrm>
            <a:off x="3586700" y="403650"/>
            <a:ext cx="2238674" cy="1894651"/>
          </a:xfrm>
          <a:prstGeom prst="rect">
            <a:avLst/>
          </a:prstGeom>
          <a:noFill/>
          <a:ln>
            <a:noFill/>
          </a:ln>
        </p:spPr>
      </p:pic>
      <p:sp>
        <p:nvSpPr>
          <p:cNvPr id="55" name="Google Shape;55;p13"/>
          <p:cNvSpPr txBox="1">
            <a:spLocks noGrp="1"/>
          </p:cNvSpPr>
          <p:nvPr>
            <p:ph type="ctrTitle"/>
          </p:nvPr>
        </p:nvSpPr>
        <p:spPr>
          <a:xfrm>
            <a:off x="384875" y="2486413"/>
            <a:ext cx="8520600" cy="1634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6000" b="1">
                <a:solidFill>
                  <a:srgbClr val="AD8252"/>
                </a:solidFill>
              </a:rPr>
              <a:t>Grand Ocean</a:t>
            </a:r>
            <a:r>
              <a:rPr lang="en" b="1"/>
              <a:t> </a:t>
            </a:r>
            <a:endParaRPr b="1"/>
          </a:p>
          <a:p>
            <a:pPr marL="0" lvl="0" indent="0" algn="ctr" rtl="0">
              <a:spcBef>
                <a:spcPts val="0"/>
              </a:spcBef>
              <a:spcAft>
                <a:spcPts val="0"/>
              </a:spcAft>
              <a:buNone/>
            </a:pPr>
            <a:r>
              <a:rPr lang="en" sz="3500"/>
              <a:t>Resident &amp; Leaseholder Newsletter</a:t>
            </a:r>
            <a:endParaRPr sz="3500"/>
          </a:p>
        </p:txBody>
      </p:sp>
      <p:sp>
        <p:nvSpPr>
          <p:cNvPr id="56" name="Google Shape;56;p13"/>
          <p:cNvSpPr txBox="1">
            <a:spLocks noGrp="1"/>
          </p:cNvSpPr>
          <p:nvPr>
            <p:ph type="subTitle" idx="1"/>
          </p:nvPr>
        </p:nvSpPr>
        <p:spPr>
          <a:xfrm>
            <a:off x="311700" y="4308650"/>
            <a:ext cx="8520600" cy="554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800" b="1" dirty="0"/>
              <a:t>July 2026</a:t>
            </a:r>
            <a:endParaRPr sz="18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body" idx="1"/>
          </p:nvPr>
        </p:nvSpPr>
        <p:spPr>
          <a:xfrm>
            <a:off x="2440300" y="2724979"/>
            <a:ext cx="1634700" cy="339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688"/>
              <a:buNone/>
            </a:pPr>
            <a:r>
              <a:rPr lang="en" sz="1038" b="1">
                <a:solidFill>
                  <a:schemeClr val="dk1"/>
                </a:solidFill>
              </a:rPr>
              <a:t>Richard Etherington</a:t>
            </a:r>
            <a:endParaRPr sz="1038" b="1">
              <a:solidFill>
                <a:schemeClr val="dk1"/>
              </a:solidFill>
            </a:endParaRPr>
          </a:p>
        </p:txBody>
      </p:sp>
      <p:sp>
        <p:nvSpPr>
          <p:cNvPr id="62" name="Google Shape;62;p14"/>
          <p:cNvSpPr txBox="1">
            <a:spLocks noGrp="1"/>
          </p:cNvSpPr>
          <p:nvPr>
            <p:ph type="body" idx="1"/>
          </p:nvPr>
        </p:nvSpPr>
        <p:spPr>
          <a:xfrm>
            <a:off x="6129125" y="2653752"/>
            <a:ext cx="1731000" cy="2568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688"/>
              <a:buNone/>
            </a:pPr>
            <a:r>
              <a:rPr lang="en" sz="1038" b="1">
                <a:solidFill>
                  <a:schemeClr val="dk1"/>
                </a:solidFill>
              </a:rPr>
              <a:t>Gary Plastow</a:t>
            </a:r>
            <a:endParaRPr sz="1038" b="1">
              <a:solidFill>
                <a:schemeClr val="dk1"/>
              </a:solidFill>
            </a:endParaRPr>
          </a:p>
        </p:txBody>
      </p:sp>
      <p:sp>
        <p:nvSpPr>
          <p:cNvPr id="63" name="Google Shape;63;p14"/>
          <p:cNvSpPr txBox="1">
            <a:spLocks noGrp="1"/>
          </p:cNvSpPr>
          <p:nvPr>
            <p:ph type="body" idx="1"/>
          </p:nvPr>
        </p:nvSpPr>
        <p:spPr>
          <a:xfrm>
            <a:off x="397800" y="4434529"/>
            <a:ext cx="1805400" cy="2568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600"/>
              <a:buFont typeface="Arial"/>
              <a:buNone/>
            </a:pPr>
            <a:r>
              <a:rPr lang="en" sz="1000" b="1">
                <a:solidFill>
                  <a:schemeClr val="dk1"/>
                </a:solidFill>
              </a:rPr>
              <a:t>David Murdoch</a:t>
            </a:r>
            <a:endParaRPr sz="1000" b="1">
              <a:solidFill>
                <a:schemeClr val="dk1"/>
              </a:solidFill>
            </a:endParaRPr>
          </a:p>
        </p:txBody>
      </p:sp>
      <p:sp>
        <p:nvSpPr>
          <p:cNvPr id="64" name="Google Shape;64;p14"/>
          <p:cNvSpPr txBox="1">
            <a:spLocks noGrp="1"/>
          </p:cNvSpPr>
          <p:nvPr>
            <p:ph type="body" idx="1"/>
          </p:nvPr>
        </p:nvSpPr>
        <p:spPr>
          <a:xfrm>
            <a:off x="4153150" y="4517350"/>
            <a:ext cx="1686300" cy="2568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600"/>
              <a:buFont typeface="Arial"/>
              <a:buNone/>
            </a:pPr>
            <a:r>
              <a:rPr lang="en" sz="1000" b="1">
                <a:solidFill>
                  <a:schemeClr val="dk1"/>
                </a:solidFill>
              </a:rPr>
              <a:t>Andy Plail</a:t>
            </a:r>
            <a:endParaRPr sz="1000" b="1">
              <a:solidFill>
                <a:schemeClr val="dk1"/>
              </a:solidFill>
            </a:endParaRPr>
          </a:p>
        </p:txBody>
      </p:sp>
      <p:sp>
        <p:nvSpPr>
          <p:cNvPr id="65" name="Google Shape;65;p14"/>
          <p:cNvSpPr txBox="1">
            <a:spLocks noGrp="1"/>
          </p:cNvSpPr>
          <p:nvPr>
            <p:ph type="body" idx="1"/>
          </p:nvPr>
        </p:nvSpPr>
        <p:spPr>
          <a:xfrm>
            <a:off x="6041325" y="2816075"/>
            <a:ext cx="1868700" cy="339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688"/>
              <a:buNone/>
            </a:pPr>
            <a:r>
              <a:rPr lang="en" sz="938" b="1">
                <a:solidFill>
                  <a:schemeClr val="lt1"/>
                </a:solidFill>
              </a:rPr>
              <a:t>Site Manager</a:t>
            </a:r>
            <a:endParaRPr sz="938" b="1">
              <a:solidFill>
                <a:schemeClr val="lt1"/>
              </a:solidFill>
            </a:endParaRPr>
          </a:p>
        </p:txBody>
      </p:sp>
      <p:sp>
        <p:nvSpPr>
          <p:cNvPr id="66" name="Google Shape;66;p14"/>
          <p:cNvSpPr txBox="1">
            <a:spLocks noGrp="1"/>
          </p:cNvSpPr>
          <p:nvPr>
            <p:ph type="body" idx="1"/>
          </p:nvPr>
        </p:nvSpPr>
        <p:spPr>
          <a:xfrm>
            <a:off x="2211483" y="2898901"/>
            <a:ext cx="1868700" cy="339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688"/>
              <a:buNone/>
            </a:pPr>
            <a:r>
              <a:rPr lang="en" sz="938" b="1">
                <a:solidFill>
                  <a:schemeClr val="lt1"/>
                </a:solidFill>
              </a:rPr>
              <a:t>Project Manager</a:t>
            </a:r>
            <a:endParaRPr sz="938" b="1">
              <a:solidFill>
                <a:schemeClr val="lt1"/>
              </a:solidFill>
            </a:endParaRPr>
          </a:p>
        </p:txBody>
      </p:sp>
      <p:sp>
        <p:nvSpPr>
          <p:cNvPr id="67" name="Google Shape;67;p14"/>
          <p:cNvSpPr txBox="1">
            <a:spLocks noGrp="1"/>
          </p:cNvSpPr>
          <p:nvPr>
            <p:ph type="body" idx="1"/>
          </p:nvPr>
        </p:nvSpPr>
        <p:spPr>
          <a:xfrm>
            <a:off x="4003833" y="4691326"/>
            <a:ext cx="1868700" cy="3396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1600"/>
              <a:buNone/>
            </a:pPr>
            <a:r>
              <a:rPr lang="en" sz="900" b="1">
                <a:solidFill>
                  <a:schemeClr val="lt1"/>
                </a:solidFill>
              </a:rPr>
              <a:t>Southern Operations Manager</a:t>
            </a:r>
            <a:endParaRPr sz="900" b="1">
              <a:solidFill>
                <a:schemeClr val="lt1"/>
              </a:solidFill>
            </a:endParaRPr>
          </a:p>
        </p:txBody>
      </p:sp>
      <p:sp>
        <p:nvSpPr>
          <p:cNvPr id="68" name="Google Shape;68;p14"/>
          <p:cNvSpPr txBox="1">
            <a:spLocks noGrp="1"/>
          </p:cNvSpPr>
          <p:nvPr>
            <p:ph type="body" idx="1"/>
          </p:nvPr>
        </p:nvSpPr>
        <p:spPr>
          <a:xfrm>
            <a:off x="334508" y="4575316"/>
            <a:ext cx="1868700" cy="3396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600"/>
              <a:buNone/>
            </a:pPr>
            <a:r>
              <a:rPr lang="en" sz="900" b="1">
                <a:solidFill>
                  <a:schemeClr val="lt1"/>
                </a:solidFill>
              </a:rPr>
              <a:t>Site Manager &amp; Resident Liaison Officer</a:t>
            </a:r>
            <a:endParaRPr sz="9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152425"/>
            <a:ext cx="4260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t>PROJECT UPDATE</a:t>
            </a:r>
            <a:endParaRPr sz="3000" b="1"/>
          </a:p>
        </p:txBody>
      </p:sp>
      <p:sp>
        <p:nvSpPr>
          <p:cNvPr id="74" name="Google Shape;74;p15"/>
          <p:cNvSpPr txBox="1">
            <a:spLocks noGrp="1"/>
          </p:cNvSpPr>
          <p:nvPr>
            <p:ph type="body" idx="1"/>
          </p:nvPr>
        </p:nvSpPr>
        <p:spPr>
          <a:xfrm>
            <a:off x="1108250" y="1243575"/>
            <a:ext cx="7762500" cy="2176132"/>
          </a:xfrm>
          <a:prstGeom prst="rect">
            <a:avLst/>
          </a:prstGeom>
        </p:spPr>
        <p:txBody>
          <a:bodyPr spcFirstLastPara="1" wrap="square" lIns="91425" tIns="91425" rIns="91425" bIns="91425" anchor="t" anchorCtr="0">
            <a:normAutofit fontScale="92500" lnSpcReduction="20000"/>
          </a:bodyPr>
          <a:lstStyle/>
          <a:p>
            <a:r>
              <a:rPr lang="en-GB" sz="1200" dirty="0"/>
              <a:t>I am pleased to report that we now fully set up on site and we are in the process of moving from a temporary electrical supply to a permanent supply which will mean we no longer need to use the generators.</a:t>
            </a:r>
          </a:p>
          <a:p>
            <a:endParaRPr lang="en-GB" sz="1200" dirty="0"/>
          </a:p>
          <a:p>
            <a:r>
              <a:rPr lang="en-GB" sz="1200" dirty="0"/>
              <a:t>Works to </a:t>
            </a:r>
            <a:r>
              <a:rPr lang="en-GB" sz="1200" b="1" dirty="0"/>
              <a:t>Atlantic Heights </a:t>
            </a:r>
            <a:r>
              <a:rPr lang="en-GB" sz="1200" dirty="0"/>
              <a:t>have progressed as per our construction programme and the demolition phase of works are now complete. </a:t>
            </a:r>
          </a:p>
          <a:p>
            <a:endParaRPr lang="en-GB" sz="1200" b="1" dirty="0"/>
          </a:p>
          <a:p>
            <a:r>
              <a:rPr lang="en-GB" sz="1200" dirty="0"/>
              <a:t>We have now completed the scaffolding to </a:t>
            </a:r>
            <a:r>
              <a:rPr lang="en-GB" sz="1200" b="1" dirty="0"/>
              <a:t>Ionian Heights </a:t>
            </a:r>
            <a:r>
              <a:rPr lang="en-GB" sz="1200" dirty="0"/>
              <a:t>and we have now started to strip the existing render and rainscreen panels. This should be complete during July and will allow the existing sheathing boards to be replaced with a new non-combustible material.</a:t>
            </a:r>
          </a:p>
          <a:p>
            <a:endParaRPr lang="en-GB" sz="1200" dirty="0"/>
          </a:p>
          <a:p>
            <a:r>
              <a:rPr lang="en-GB" sz="1200" dirty="0"/>
              <a:t>The scaffolding installation to </a:t>
            </a:r>
            <a:r>
              <a:rPr lang="en-GB" sz="1200" b="1" dirty="0"/>
              <a:t>Caspian Heights </a:t>
            </a:r>
            <a:r>
              <a:rPr lang="en-GB" sz="1200" dirty="0"/>
              <a:t>has just commenced with </a:t>
            </a:r>
            <a:r>
              <a:rPr lang="en-GB" sz="1200" b="1" dirty="0"/>
              <a:t>Pacific Heights </a:t>
            </a:r>
            <a:r>
              <a:rPr lang="en-GB" sz="1200" dirty="0"/>
              <a:t>following in Pacific heights in late July.</a:t>
            </a:r>
          </a:p>
          <a:p>
            <a:pPr marL="0" lvl="0" indent="0" algn="l" rtl="0">
              <a:spcBef>
                <a:spcPts val="0"/>
              </a:spcBef>
              <a:spcAft>
                <a:spcPts val="1200"/>
              </a:spcAft>
              <a:buNone/>
            </a:pPr>
            <a:endParaRPr sz="1200" dirty="0"/>
          </a:p>
        </p:txBody>
      </p:sp>
      <p:sp>
        <p:nvSpPr>
          <p:cNvPr id="75" name="Google Shape;75;p15"/>
          <p:cNvSpPr txBox="1">
            <a:spLocks noGrp="1"/>
          </p:cNvSpPr>
          <p:nvPr>
            <p:ph type="title"/>
          </p:nvPr>
        </p:nvSpPr>
        <p:spPr>
          <a:xfrm>
            <a:off x="420200" y="725125"/>
            <a:ext cx="3376500" cy="37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i="1" dirty="0">
                <a:solidFill>
                  <a:srgbClr val="666666"/>
                </a:solidFill>
              </a:rPr>
              <a:t>Monthly Newsletter: July 2026</a:t>
            </a:r>
            <a:endParaRPr sz="1600" b="1" i="1" dirty="0">
              <a:solidFill>
                <a:srgbClr val="6666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Update (Continued)</a:t>
            </a:r>
            <a:endParaRPr/>
          </a:p>
        </p:txBody>
      </p:sp>
      <p:sp>
        <p:nvSpPr>
          <p:cNvPr id="82" name="Google Shape;82;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83" name="Google Shape;83;p16" title="Blue and White Modern Project Overview Presentation.png"/>
          <p:cNvPicPr preferRelativeResize="0"/>
          <p:nvPr/>
        </p:nvPicPr>
        <p:blipFill>
          <a:blip r:embed="rId3">
            <a:alphaModFix/>
          </a:blip>
          <a:stretch>
            <a:fillRect/>
          </a:stretch>
        </p:blipFill>
        <p:spPr>
          <a:xfrm>
            <a:off x="0" y="0"/>
            <a:ext cx="9144003" cy="5143501"/>
          </a:xfrm>
          <a:prstGeom prst="rect">
            <a:avLst/>
          </a:prstGeom>
          <a:noFill/>
          <a:ln>
            <a:noFill/>
          </a:ln>
        </p:spPr>
      </p:pic>
      <p:sp>
        <p:nvSpPr>
          <p:cNvPr id="86" name="Google Shape;86;p16"/>
          <p:cNvSpPr txBox="1">
            <a:spLocks noGrp="1"/>
          </p:cNvSpPr>
          <p:nvPr>
            <p:ph type="body" idx="1"/>
          </p:nvPr>
        </p:nvSpPr>
        <p:spPr>
          <a:xfrm>
            <a:off x="311700" y="1017714"/>
            <a:ext cx="7937700" cy="3204882"/>
          </a:xfrm>
          <a:prstGeom prst="rect">
            <a:avLst/>
          </a:prstGeom>
        </p:spPr>
        <p:txBody>
          <a:bodyPr spcFirstLastPara="1" wrap="square" lIns="91425" tIns="91425" rIns="91425" bIns="91425" anchor="t" anchorCtr="0">
            <a:normAutofit fontScale="92500" lnSpcReduction="10000"/>
          </a:bodyPr>
          <a:lstStyle/>
          <a:p>
            <a:pPr marL="114300" indent="0">
              <a:buNone/>
            </a:pPr>
            <a:endParaRPr lang="en-GB" sz="1100" dirty="0"/>
          </a:p>
          <a:p>
            <a:pPr lvl="0"/>
            <a:r>
              <a:rPr lang="en-GB" sz="1200" b="1" dirty="0"/>
              <a:t>Pedestrian Access &amp; Safety:</a:t>
            </a:r>
            <a:r>
              <a:rPr lang="en-GB" sz="1200" dirty="0"/>
              <a:t> The Ionian pedestrian pathway to the front door is too close to the hoist and material storage/movement areas. Allowing pedestrian access to and from Suez Way via this route poses a serious health and safety risk and will be closed.</a:t>
            </a:r>
          </a:p>
          <a:p>
            <a:pPr lvl="0"/>
            <a:r>
              <a:rPr lang="en-GB" sz="1200" b="1" dirty="0"/>
              <a:t>Alternative Routes:</a:t>
            </a:r>
            <a:r>
              <a:rPr lang="en-GB" sz="1200" dirty="0"/>
              <a:t> We apologise for the inconvenience, but residents must use the fob access door on Suez Way. Visitors and deliveries will need to use the steps from </a:t>
            </a:r>
            <a:r>
              <a:rPr lang="en-GB" sz="1200" dirty="0" err="1"/>
              <a:t>Withyham</a:t>
            </a:r>
            <a:r>
              <a:rPr lang="en-GB" sz="1200" dirty="0"/>
              <a:t> Avenue. We have obtained a specific Fire Risk Assessment report, which confirms these alternative arrangements fully meet safety exit requirements.</a:t>
            </a:r>
          </a:p>
          <a:p>
            <a:pPr lvl="0"/>
            <a:r>
              <a:rPr lang="en-GB" sz="1200" b="1" dirty="0"/>
              <a:t>Garden Areas:</a:t>
            </a:r>
            <a:r>
              <a:rPr lang="en-GB" sz="1200" dirty="0"/>
              <a:t> All garden areas will be fenced off for the duration of the works to ensure the health and safety of all site users. Some of these areas will be used for plant equipment and material storage.</a:t>
            </a:r>
          </a:p>
          <a:p>
            <a:pPr lvl="0"/>
            <a:r>
              <a:rPr lang="en-GB" sz="1200" b="1" dirty="0"/>
              <a:t>Patios, Terraces, and Balconies:</a:t>
            </a:r>
            <a:r>
              <a:rPr lang="en-GB" sz="1200" dirty="0"/>
              <a:t> These will be active working site areas. For your own health and safety,                as well as that of the site workers, residents must not attempt to use any of these areas at any time.</a:t>
            </a:r>
          </a:p>
          <a:p>
            <a:pPr lvl="0"/>
            <a:r>
              <a:rPr lang="en-GB" sz="1200" b="1" dirty="0"/>
              <a:t>CCTV:</a:t>
            </a:r>
            <a:r>
              <a:rPr lang="en-GB" sz="1200" dirty="0"/>
              <a:t> The CCTV installation to </a:t>
            </a:r>
            <a:r>
              <a:rPr lang="en-GB" sz="1200" b="1" dirty="0"/>
              <a:t>Atlantic</a:t>
            </a:r>
            <a:r>
              <a:rPr lang="en-GB" sz="1200" dirty="0"/>
              <a:t> and </a:t>
            </a:r>
            <a:r>
              <a:rPr lang="en-GB" sz="1200" b="1" dirty="0"/>
              <a:t>Ionian</a:t>
            </a:r>
            <a:r>
              <a:rPr lang="en-GB" sz="1200" dirty="0"/>
              <a:t> is now complete. The external monitoring is                                                  now live on Atlantic and Ionian from the 15</a:t>
            </a:r>
            <a:r>
              <a:rPr lang="en-GB" sz="1200" baseline="30000" dirty="0"/>
              <a:t>th</a:t>
            </a:r>
            <a:r>
              <a:rPr lang="en-GB" sz="1200" dirty="0"/>
              <a:t> July 2026. We will provide further updates on </a:t>
            </a:r>
            <a:r>
              <a:rPr lang="en-GB" sz="1200" b="1" dirty="0"/>
              <a:t>Pacific </a:t>
            </a:r>
            <a:r>
              <a:rPr lang="en-GB" sz="1200" dirty="0"/>
              <a:t>and                 </a:t>
            </a:r>
            <a:r>
              <a:rPr lang="en-GB" sz="1200" b="1" dirty="0"/>
              <a:t>Caspian</a:t>
            </a:r>
            <a:r>
              <a:rPr lang="en-GB" sz="1200" dirty="0"/>
              <a:t> in </a:t>
            </a:r>
            <a:r>
              <a:rPr lang="en-GB" sz="1200"/>
              <a:t>due course.</a:t>
            </a:r>
            <a:endParaRPr lang="en-GB" sz="1200" dirty="0"/>
          </a:p>
          <a:p>
            <a:pPr lvl="0"/>
            <a:r>
              <a:rPr lang="en-GB" sz="1200" b="1" dirty="0"/>
              <a:t>Pets:</a:t>
            </a:r>
            <a:r>
              <a:rPr lang="en-GB" sz="1200" dirty="0"/>
              <a:t> For their own safety, pets are strictly prohibited from accessing the scaffolding or any                                                                         active work areas.</a:t>
            </a:r>
          </a:p>
          <a:p>
            <a:endParaRPr lang="en-GB" sz="1100" dirty="0"/>
          </a:p>
          <a:p>
            <a:pPr marL="0" lvl="0" indent="0" algn="l" rtl="0">
              <a:spcBef>
                <a:spcPts val="0"/>
              </a:spcBef>
              <a:spcAft>
                <a:spcPts val="1200"/>
              </a:spcAft>
              <a:buNone/>
            </a:pPr>
            <a:endParaRPr sz="1200" dirty="0"/>
          </a:p>
        </p:txBody>
      </p:sp>
      <p:sp>
        <p:nvSpPr>
          <p:cNvPr id="3" name="Title 2">
            <a:extLst>
              <a:ext uri="{FF2B5EF4-FFF2-40B4-BE49-F238E27FC236}">
                <a16:creationId xmlns:a16="http://schemas.microsoft.com/office/drawing/2014/main" id="{B58D04A0-CC58-F5EA-5200-385A56C03867}"/>
              </a:ext>
            </a:extLst>
          </p:cNvPr>
          <p:cNvSpPr>
            <a:spLocks noGrp="1"/>
          </p:cNvSpPr>
          <p:nvPr>
            <p:ph type="title"/>
          </p:nvPr>
        </p:nvSpPr>
        <p:spPr>
          <a:xfrm>
            <a:off x="311700" y="445025"/>
            <a:ext cx="8520600" cy="707450"/>
          </a:xfrm>
        </p:spPr>
        <p:txBody>
          <a:bodyPr>
            <a:normAutofit/>
          </a:bodyPr>
          <a:lstStyle/>
          <a:p>
            <a:r>
              <a:rPr lang="en-US" dirty="0"/>
              <a:t>Updates</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sp>
        <p:nvSpPr>
          <p:cNvPr id="98" name="Google Shape;98;p18"/>
          <p:cNvSpPr txBox="1">
            <a:spLocks noGrp="1"/>
          </p:cNvSpPr>
          <p:nvPr>
            <p:ph type="body" idx="1"/>
          </p:nvPr>
        </p:nvSpPr>
        <p:spPr>
          <a:xfrm>
            <a:off x="311700" y="1243575"/>
            <a:ext cx="8459700" cy="1017600"/>
          </a:xfrm>
          <a:prstGeom prst="rect">
            <a:avLst/>
          </a:prstGeom>
        </p:spPr>
        <p:txBody>
          <a:bodyPr spcFirstLastPara="1" wrap="square" lIns="91425" tIns="91425" rIns="91425" bIns="91425" anchor="t" anchorCtr="0">
            <a:normAutofit/>
          </a:bodyPr>
          <a:lstStyle/>
          <a:p>
            <a:pPr marL="0" indent="0">
              <a:spcAft>
                <a:spcPts val="1200"/>
              </a:spcAft>
              <a:buNone/>
            </a:pPr>
            <a:r>
              <a:rPr lang="en-US" sz="1200" dirty="0"/>
              <a:t>We remain on </a:t>
            </a:r>
            <a:r>
              <a:rPr lang="en-US" sz="1200" dirty="0" err="1"/>
              <a:t>programme</a:t>
            </a:r>
            <a:r>
              <a:rPr lang="en-US" sz="1200" dirty="0"/>
              <a:t> to complete the façade remediation works in Autumn 2027 with the wider reinstatement works/ landscaping to the estate commencing as we strike the scaffolding to each building.</a:t>
            </a:r>
            <a:endParaRPr lang="en-GB" sz="1200" i="1" dirty="0"/>
          </a:p>
          <a:p>
            <a:pPr marL="0" lvl="0" indent="0" algn="l" rtl="0">
              <a:spcBef>
                <a:spcPts val="0"/>
              </a:spcBef>
              <a:spcAft>
                <a:spcPts val="1200"/>
              </a:spcAft>
              <a:buNone/>
            </a:pPr>
            <a:endParaRPr sz="1200" dirty="0"/>
          </a:p>
        </p:txBody>
      </p:sp>
      <p:sp>
        <p:nvSpPr>
          <p:cNvPr id="99" name="Google Shape;99;p18"/>
          <p:cNvSpPr txBox="1">
            <a:spLocks noGrp="1"/>
          </p:cNvSpPr>
          <p:nvPr>
            <p:ph type="body" idx="1"/>
          </p:nvPr>
        </p:nvSpPr>
        <p:spPr>
          <a:xfrm>
            <a:off x="311700" y="3392075"/>
            <a:ext cx="8459700" cy="1017600"/>
          </a:xfrm>
          <a:prstGeom prst="rect">
            <a:avLst/>
          </a:prstGeom>
        </p:spPr>
        <p:txBody>
          <a:bodyPr spcFirstLastPara="1" wrap="square" lIns="91425" tIns="91425" rIns="91425" bIns="91425" anchor="t" anchorCtr="0">
            <a:normAutofit/>
          </a:bodyPr>
          <a:lstStyle/>
          <a:p>
            <a:pPr marL="0" indent="0">
              <a:spcAft>
                <a:spcPts val="1200"/>
              </a:spcAft>
              <a:buNone/>
            </a:pPr>
            <a:r>
              <a:rPr lang="en-GB" sz="1200" dirty="0"/>
              <a:t>Health and safety is always our number one priority. I am pleased to report that we have had no accidents since the start of the project. </a:t>
            </a:r>
          </a:p>
          <a:p>
            <a:pPr marL="0" lvl="0" indent="0" algn="r" rtl="0">
              <a:spcBef>
                <a:spcPts val="0"/>
              </a:spcBef>
              <a:spcAft>
                <a:spcPts val="1200"/>
              </a:spcAft>
              <a:buNone/>
            </a:pPr>
            <a:endParaRPr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1476900" y="2671150"/>
            <a:ext cx="619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b="1" i="1">
                <a:solidFill>
                  <a:schemeClr val="lt1"/>
                </a:solidFill>
              </a:rPr>
              <a:t>Stay Tuned, More Updates Coming Soon!</a:t>
            </a:r>
            <a:endParaRPr sz="3200" b="1" i="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3127e38-e02d-4a6a-ad31-74ec40102aaf" xsi:nil="true"/>
    <lcf76f155ced4ddcb4097134ff3c332f xmlns="3b7a77a7-7358-43b9-b6a5-688823b44b3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EC0F454ED0D74DAD848DD8A127B7FE" ma:contentTypeVersion="16" ma:contentTypeDescription="Create a new document." ma:contentTypeScope="" ma:versionID="531f3b7d55393e11a179e57dfee78472">
  <xsd:schema xmlns:xsd="http://www.w3.org/2001/XMLSchema" xmlns:xs="http://www.w3.org/2001/XMLSchema" xmlns:p="http://schemas.microsoft.com/office/2006/metadata/properties" xmlns:ns2="3b7a77a7-7358-43b9-b6a5-688823b44b33" xmlns:ns3="03127e38-e02d-4a6a-ad31-74ec40102aaf" targetNamespace="http://schemas.microsoft.com/office/2006/metadata/properties" ma:root="true" ma:fieldsID="27f813c7071b160ec1da54b991f8a191" ns2:_="" ns3:_="">
    <xsd:import namespace="3b7a77a7-7358-43b9-b6a5-688823b44b33"/>
    <xsd:import namespace="03127e38-e02d-4a6a-ad31-74ec40102aa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OCR" minOccurs="0"/>
                <xsd:element ref="ns2:MediaServiceLocation" minOccurs="0"/>
                <xsd:element ref="ns2:MediaServiceSearchProperties" minOccurs="0"/>
                <xsd:element ref="ns2:MediaServiceObjectDetectorVersions"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7a77a7-7358-43b9-b6a5-688823b44b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4c2f762-5c2d-455c-babb-8cbe3d3e6ac3"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3127e38-e02d-4a6a-ad31-74ec40102aaf"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3d6c95d5-e363-4c6c-93d8-58d15155f294}" ma:internalName="TaxCatchAll" ma:showField="CatchAllData" ma:web="03127e38-e02d-4a6a-ad31-74ec40102a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909251-D213-45B2-AF0B-5B2FA39B485B}">
  <ds:schemaRefs>
    <ds:schemaRef ds:uri="http://schemas.microsoft.com/sharepoint/v3/contenttype/forms"/>
  </ds:schemaRefs>
</ds:datastoreItem>
</file>

<file path=customXml/itemProps2.xml><?xml version="1.0" encoding="utf-8"?>
<ds:datastoreItem xmlns:ds="http://schemas.openxmlformats.org/officeDocument/2006/customXml" ds:itemID="{AC3E771D-2EB5-40E4-A1D3-C569E38B6B7B}">
  <ds:schemaRefs>
    <ds:schemaRef ds:uri="http://schemas.microsoft.com/office/2006/metadata/properties"/>
    <ds:schemaRef ds:uri="http://schemas.microsoft.com/office/infopath/2007/PartnerControls"/>
    <ds:schemaRef ds:uri="03127e38-e02d-4a6a-ad31-74ec40102aaf"/>
    <ds:schemaRef ds:uri="3b7a77a7-7358-43b9-b6a5-688823b44b33"/>
  </ds:schemaRefs>
</ds:datastoreItem>
</file>

<file path=customXml/itemProps3.xml><?xml version="1.0" encoding="utf-8"?>
<ds:datastoreItem xmlns:ds="http://schemas.openxmlformats.org/officeDocument/2006/customXml" ds:itemID="{E748E721-A86E-4A77-91F5-CC92333CE4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7a77a7-7358-43b9-b6a5-688823b44b33"/>
    <ds:schemaRef ds:uri="03127e38-e02d-4a6a-ad31-74ec40102a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TotalTime>
  <Words>492</Words>
  <Application>Microsoft Office PowerPoint</Application>
  <PresentationFormat>On-screen Show (16:9)</PresentationFormat>
  <Paragraphs>32</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 Light</vt:lpstr>
      <vt:lpstr>Grand Ocean  Resident &amp; Leaseholder Newsletter</vt:lpstr>
      <vt:lpstr>PowerPoint Presentation</vt:lpstr>
      <vt:lpstr>PROJECT UPDATE</vt:lpstr>
      <vt:lpstr>Project Update (Continued)</vt:lpstr>
      <vt:lpstr>PowerPoint Presentation</vt:lpstr>
      <vt:lpstr>PowerPoint Presentation</vt:lpstr>
      <vt:lpstr>PowerPoint Presentation</vt:lpstr>
      <vt:lpstr>Stay Tuned, More Updates Coming Soon!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Philip</dc:creator>
  <cp:lastModifiedBy>Philip Mallon</cp:lastModifiedBy>
  <cp:revision>3</cp:revision>
  <dcterms:modified xsi:type="dcterms:W3CDTF">2026-07-08T07:57:42Z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0x0101007CEC0F454ED0D74DAD848DD8A127B7FE</vt:lpwstr>
  </property>
</Properties>
</file>